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7" r:id="rId5"/>
    <p:sldId id="268" r:id="rId6"/>
    <p:sldId id="258" r:id="rId7"/>
    <p:sldId id="259" r:id="rId8"/>
    <p:sldId id="260" r:id="rId9"/>
    <p:sldId id="261" r:id="rId10"/>
    <p:sldId id="262" r:id="rId11"/>
    <p:sldId id="265" r:id="rId12"/>
    <p:sldId id="263" r:id="rId13"/>
    <p:sldId id="264"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94CE001-CADB-4F84-9CBC-15370F64D853}" type="datetimeFigureOut">
              <a:rPr lang="en-GB" smtClean="0"/>
              <a:t>09/03/2015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334781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94CE001-CADB-4F84-9CBC-15370F64D853}" type="datetimeFigureOut">
              <a:rPr lang="en-GB" smtClean="0"/>
              <a:t>09/03/2015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2957531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CE001-CADB-4F84-9CBC-15370F64D853}" type="datetimeFigureOut">
              <a:rPr lang="en-GB" smtClean="0"/>
              <a:t>09/03/2015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3122238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94CE001-CADB-4F84-9CBC-15370F64D853}" type="datetimeFigureOut">
              <a:rPr lang="en-GB" smtClean="0"/>
              <a:t>09/03/2015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266811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94CE001-CADB-4F84-9CBC-15370F64D853}" type="datetimeFigureOut">
              <a:rPr lang="en-GB" smtClean="0"/>
              <a:t>09/03/2015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365942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94CE001-CADB-4F84-9CBC-15370F64D853}" type="datetimeFigureOut">
              <a:rPr lang="en-GB" smtClean="0"/>
              <a:t>09/03/2015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193169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CE001-CADB-4F84-9CBC-15370F64D853}" type="datetimeFigureOut">
              <a:rPr lang="en-GB" smtClean="0"/>
              <a:t>09/03/2015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1844388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CE001-CADB-4F84-9CBC-15370F64D853}" type="datetimeFigureOut">
              <a:rPr lang="en-GB" smtClean="0"/>
              <a:t>09/03/2015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2374486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CE001-CADB-4F84-9CBC-15370F64D853}" type="datetimeFigureOut">
              <a:rPr lang="en-GB" smtClean="0"/>
              <a:t>09/03/2015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3874437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94CE001-CADB-4F84-9CBC-15370F64D853}" type="datetimeFigureOut">
              <a:rPr lang="en-GB" smtClean="0"/>
              <a:t>09/03/2015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261663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94CE001-CADB-4F84-9CBC-15370F64D853}" type="datetimeFigureOut">
              <a:rPr lang="en-GB" smtClean="0"/>
              <a:t>09/03/2015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740555-FED9-488E-947E-440FD3C6BCAA}" type="slidenum">
              <a:rPr lang="en-GB" smtClean="0"/>
              <a:t>‹#›</a:t>
            </a:fld>
            <a:endParaRPr lang="en-GB"/>
          </a:p>
        </p:txBody>
      </p:sp>
    </p:spTree>
    <p:extLst>
      <p:ext uri="{BB962C8B-B14F-4D97-AF65-F5344CB8AC3E}">
        <p14:creationId xmlns:p14="http://schemas.microsoft.com/office/powerpoint/2010/main" val="3212978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4CE001-CADB-4F84-9CBC-15370F64D853}" type="datetimeFigureOut">
              <a:rPr lang="en-GB" smtClean="0"/>
              <a:t>09/03/2015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40555-FED9-488E-947E-440FD3C6BCAA}" type="slidenum">
              <a:rPr lang="en-GB" smtClean="0"/>
              <a:t>‹#›</a:t>
            </a:fld>
            <a:endParaRPr lang="en-GB"/>
          </a:p>
        </p:txBody>
      </p:sp>
    </p:spTree>
    <p:extLst>
      <p:ext uri="{BB962C8B-B14F-4D97-AF65-F5344CB8AC3E}">
        <p14:creationId xmlns:p14="http://schemas.microsoft.com/office/powerpoint/2010/main" val="314915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fv0GXPylnK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v=bbPqkNl4_-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EPfKc-TknWU"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 The biological approach to psychopathology</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182950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hlinkClick r:id="rId2"/>
              </a:rPr>
              <a:t>Biological Approach</a:t>
            </a:r>
            <a:endParaRPr lang="en-GB" dirty="0"/>
          </a:p>
        </p:txBody>
      </p:sp>
      <p:sp>
        <p:nvSpPr>
          <p:cNvPr id="3" name="Content Placeholder 2"/>
          <p:cNvSpPr>
            <a:spLocks noGrp="1"/>
          </p:cNvSpPr>
          <p:nvPr>
            <p:ph idx="1"/>
          </p:nvPr>
        </p:nvSpPr>
        <p:spPr/>
        <p:txBody>
          <a:bodyPr/>
          <a:lstStyle/>
          <a:p>
            <a:r>
              <a:rPr lang="en-GB" dirty="0" smtClean="0"/>
              <a:t>There are three assumptions which the biological approach of abnormality refers to, these being; Genetics, Biochemical and Infections/Viruses. All three are discussed below.</a:t>
            </a:r>
            <a:endParaRPr lang="en-GB" dirty="0"/>
          </a:p>
        </p:txBody>
      </p:sp>
    </p:spTree>
    <p:extLst>
      <p:ext uri="{BB962C8B-B14F-4D97-AF65-F5344CB8AC3E}">
        <p14:creationId xmlns:p14="http://schemas.microsoft.com/office/powerpoint/2010/main" val="22869099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Strengths</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It </a:t>
            </a:r>
            <a:r>
              <a:rPr lang="en-GB" dirty="0"/>
              <a:t>is objective, being based on mature biological science.</a:t>
            </a:r>
          </a:p>
          <a:p>
            <a:r>
              <a:rPr lang="en-GB" dirty="0" smtClean="0"/>
              <a:t>It </a:t>
            </a:r>
            <a:r>
              <a:rPr lang="en-GB" dirty="0"/>
              <a:t>has given insight into the causes of some conditions, such as GPI </a:t>
            </a:r>
            <a:r>
              <a:rPr lang="en-GB" dirty="0" smtClean="0"/>
              <a:t>(General Paralysis of the Insane) and </a:t>
            </a:r>
            <a:r>
              <a:rPr lang="en-GB" dirty="0"/>
              <a:t>Alzheimer's disease, an organic condition causing confusion in the elderly.</a:t>
            </a:r>
          </a:p>
          <a:p>
            <a:r>
              <a:rPr lang="en-GB" dirty="0" smtClean="0"/>
              <a:t>Treatment </a:t>
            </a:r>
            <a:r>
              <a:rPr lang="en-GB" dirty="0"/>
              <a:t>is quick and, relative to alternatives, cheap and easy to administer. It has proved to be effective in controlling serious mental illness like schizophrenia allowing patients who would otherwise have to remain in hospital to live at home.</a:t>
            </a:r>
          </a:p>
          <a:p>
            <a:r>
              <a:rPr lang="en-GB" dirty="0" smtClean="0"/>
              <a:t>The </a:t>
            </a:r>
            <a:r>
              <a:rPr lang="en-GB" dirty="0"/>
              <a:t>sickness label has reduced the fear of those with mental disorders. Historically, they were thought to be possessed by evil spirits or the devil – especially women who were burned as witches!</a:t>
            </a:r>
          </a:p>
          <a:p>
            <a:endParaRPr lang="en-GB" dirty="0"/>
          </a:p>
        </p:txBody>
      </p:sp>
    </p:spTree>
    <p:extLst>
      <p:ext uri="{BB962C8B-B14F-4D97-AF65-F5344CB8AC3E}">
        <p14:creationId xmlns:p14="http://schemas.microsoft.com/office/powerpoint/2010/main" val="25873082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Weakness</a:t>
            </a:r>
            <a:endParaRPr lang="en-GB" dirty="0"/>
          </a:p>
        </p:txBody>
      </p:sp>
      <p:sp>
        <p:nvSpPr>
          <p:cNvPr id="3" name="Content Placeholder 2"/>
          <p:cNvSpPr>
            <a:spLocks noGrp="1"/>
          </p:cNvSpPr>
          <p:nvPr>
            <p:ph idx="1"/>
          </p:nvPr>
        </p:nvSpPr>
        <p:spPr/>
        <p:txBody>
          <a:bodyPr>
            <a:normAutofit fontScale="55000" lnSpcReduction="20000"/>
          </a:bodyPr>
          <a:lstStyle/>
          <a:p>
            <a:r>
              <a:rPr lang="en-GB" dirty="0" smtClean="0"/>
              <a:t>The </a:t>
            </a:r>
            <a:r>
              <a:rPr lang="en-GB" dirty="0"/>
              <a:t>treatments have serious side-effects, for example ECT can cause memory loss, and they are not always effective. Drugs may not 'cure' the condition, but simply act as a chemical straitjacket</a:t>
            </a:r>
            <a:r>
              <a:rPr lang="en-GB" dirty="0" smtClean="0"/>
              <a:t>.</a:t>
            </a:r>
            <a:br>
              <a:rPr lang="en-GB" dirty="0" smtClean="0"/>
            </a:br>
            <a:endParaRPr lang="en-GB" dirty="0"/>
          </a:p>
          <a:p>
            <a:r>
              <a:rPr lang="en-GB" dirty="0" smtClean="0"/>
              <a:t>The </a:t>
            </a:r>
            <a:r>
              <a:rPr lang="en-GB" dirty="0"/>
              <a:t>failure to find convincing physical causes for most mental illnesses must throw the validity of the medical model into question, for example affective disorders and neuroses. For this reason, many mental disorders are called 'functional'. The test case is schizophrenia but even here genetic or neurochemical explanations are inconclusive. The medical model is therefore focused on physical causes and largely ignores environmental or psychological causes</a:t>
            </a:r>
            <a:r>
              <a:rPr lang="en-GB" dirty="0" smtClean="0"/>
              <a:t>.</a:t>
            </a:r>
            <a:br>
              <a:rPr lang="en-GB" dirty="0" smtClean="0"/>
            </a:br>
            <a:endParaRPr lang="en-GB" dirty="0"/>
          </a:p>
          <a:p>
            <a:r>
              <a:rPr lang="en-GB" dirty="0" smtClean="0"/>
              <a:t>There </a:t>
            </a:r>
            <a:r>
              <a:rPr lang="en-GB" dirty="0"/>
              <a:t>are also </a:t>
            </a:r>
            <a:r>
              <a:rPr lang="en-GB" b="1" dirty="0"/>
              <a:t>ethical problems</a:t>
            </a:r>
            <a:r>
              <a:rPr lang="en-GB" dirty="0"/>
              <a:t> in labelling someone mentally ill – </a:t>
            </a:r>
            <a:r>
              <a:rPr lang="en-GB" dirty="0" err="1"/>
              <a:t>Szasz</a:t>
            </a:r>
            <a:r>
              <a:rPr lang="en-GB" dirty="0"/>
              <a:t> says that, apart from identified diseases of the brain, most so-called mental disorders are really problems of living. Labelling can lead to discrimination and loss of rights</a:t>
            </a:r>
            <a:r>
              <a:rPr lang="en-GB" dirty="0" smtClean="0"/>
              <a:t>.</a:t>
            </a:r>
            <a:br>
              <a:rPr lang="en-GB" dirty="0" smtClean="0"/>
            </a:br>
            <a:endParaRPr lang="en-GB" dirty="0"/>
          </a:p>
          <a:p>
            <a:r>
              <a:rPr lang="en-GB" dirty="0" smtClean="0"/>
              <a:t>The </a:t>
            </a:r>
            <a:r>
              <a:rPr lang="en-GB" dirty="0"/>
              <a:t>medical model has been the one that has been most influential in determining the way that mentally disturbed people are treated, but most psychologists would say that at best, it only provides a partial explanation, and may even be totally inappropriate.</a:t>
            </a:r>
          </a:p>
          <a:p>
            <a:endParaRPr lang="en-GB" dirty="0"/>
          </a:p>
        </p:txBody>
      </p:sp>
    </p:spTree>
    <p:extLst>
      <p:ext uri="{BB962C8B-B14F-4D97-AF65-F5344CB8AC3E}">
        <p14:creationId xmlns:p14="http://schemas.microsoft.com/office/powerpoint/2010/main" val="3250279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hlinkClick r:id="rId2"/>
              </a:rPr>
              <a:t>Talk</a:t>
            </a:r>
            <a:endParaRPr lang="en-GB"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27584" y="1700808"/>
            <a:ext cx="7233592" cy="4955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55471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Genetics</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This assumption states that the more genetically similar two people are the more likely they are to develop similar mental disorders:</a:t>
            </a:r>
          </a:p>
          <a:p>
            <a:endParaRPr lang="en-GB" dirty="0" smtClean="0"/>
          </a:p>
          <a:p>
            <a:pPr marL="0" indent="0">
              <a:buNone/>
            </a:pPr>
            <a:r>
              <a:rPr lang="en-GB" dirty="0" smtClean="0"/>
              <a:t>Supporting this, Zimbardo et al (1995) conducted a study which found in genetically identical twins there was a 48% concordance rate for Schizophrenia opposed to a 17% concordance rate for non-genetically identical twins. Historically because both of the twins grow up and develop in the same environment it infers that genetic reasons can only be the viable reason for these differences.</a:t>
            </a:r>
          </a:p>
          <a:p>
            <a:endParaRPr lang="en-GB" dirty="0" smtClean="0"/>
          </a:p>
          <a:p>
            <a:r>
              <a:rPr lang="en-GB" dirty="0" smtClean="0"/>
              <a:t>Concordance (agreement, harmony)</a:t>
            </a:r>
            <a:endParaRPr lang="en-GB" dirty="0"/>
          </a:p>
        </p:txBody>
      </p:sp>
    </p:spTree>
    <p:extLst>
      <p:ext uri="{BB962C8B-B14F-4D97-AF65-F5344CB8AC3E}">
        <p14:creationId xmlns:p14="http://schemas.microsoft.com/office/powerpoint/2010/main" val="2831256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Biochemical</a:t>
            </a:r>
            <a:endParaRPr lang="en-GB" dirty="0"/>
          </a:p>
        </p:txBody>
      </p:sp>
      <p:sp>
        <p:nvSpPr>
          <p:cNvPr id="3" name="Content Placeholder 2"/>
          <p:cNvSpPr>
            <a:spLocks noGrp="1"/>
          </p:cNvSpPr>
          <p:nvPr>
            <p:ph idx="1"/>
          </p:nvPr>
        </p:nvSpPr>
        <p:spPr/>
        <p:txBody>
          <a:bodyPr>
            <a:normAutofit lnSpcReduction="10000"/>
          </a:bodyPr>
          <a:lstStyle/>
          <a:p>
            <a:r>
              <a:rPr lang="en-GB" dirty="0" smtClean="0"/>
              <a:t>This assumption states that abnormality is an imbalance of neurotransmitters in the brain, where specific low levels or increased levels of hormones are linked with specific conditions.</a:t>
            </a:r>
          </a:p>
          <a:p>
            <a:endParaRPr lang="en-GB" dirty="0" smtClean="0"/>
          </a:p>
          <a:p>
            <a:r>
              <a:rPr lang="en-GB" dirty="0" smtClean="0"/>
              <a:t>Lower levels of serotonin for example have been linked with depression.</a:t>
            </a:r>
          </a:p>
          <a:p>
            <a:r>
              <a:rPr lang="en-GB" dirty="0" smtClean="0"/>
              <a:t>Whereas, raised levels of dopamine have been linked with </a:t>
            </a:r>
            <a:r>
              <a:rPr lang="en-GB" dirty="0" smtClean="0">
                <a:hlinkClick r:id="rId2"/>
              </a:rPr>
              <a:t>schizophrenia</a:t>
            </a:r>
            <a:r>
              <a:rPr lang="en-GB" dirty="0" smtClean="0"/>
              <a:t>.</a:t>
            </a:r>
            <a:endParaRPr lang="en-GB" dirty="0"/>
          </a:p>
        </p:txBody>
      </p:sp>
    </p:spTree>
    <p:extLst>
      <p:ext uri="{BB962C8B-B14F-4D97-AF65-F5344CB8AC3E}">
        <p14:creationId xmlns:p14="http://schemas.microsoft.com/office/powerpoint/2010/main" val="34590769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Infections/Viruses</a:t>
            </a:r>
            <a:endParaRPr lang="en-GB" dirty="0"/>
          </a:p>
        </p:txBody>
      </p:sp>
      <p:sp>
        <p:nvSpPr>
          <p:cNvPr id="3" name="Content Placeholder 2"/>
          <p:cNvSpPr>
            <a:spLocks noGrp="1"/>
          </p:cNvSpPr>
          <p:nvPr>
            <p:ph idx="1"/>
          </p:nvPr>
        </p:nvSpPr>
        <p:spPr/>
        <p:txBody>
          <a:bodyPr>
            <a:normAutofit lnSpcReduction="10000"/>
          </a:bodyPr>
          <a:lstStyle/>
          <a:p>
            <a:r>
              <a:rPr lang="en-GB" dirty="0" smtClean="0"/>
              <a:t>This </a:t>
            </a:r>
            <a:r>
              <a:rPr lang="en-GB" dirty="0"/>
              <a:t>assumption, lastly states that some bacterial infections at certain points in a persons life can affect their brain and spinal cord-nervous system.</a:t>
            </a:r>
          </a:p>
          <a:p>
            <a:r>
              <a:rPr lang="en-GB" dirty="0"/>
              <a:t>Syphilis for example has been linked to dementia.</a:t>
            </a:r>
          </a:p>
          <a:p>
            <a:r>
              <a:rPr lang="en-GB" dirty="0"/>
              <a:t>The flu virus has been linked to schizophrenia where the mother has been infected with flu during pregnancy.</a:t>
            </a:r>
          </a:p>
          <a:p>
            <a:endParaRPr lang="en-GB" dirty="0"/>
          </a:p>
        </p:txBody>
      </p:sp>
    </p:spTree>
    <p:extLst>
      <p:ext uri="{BB962C8B-B14F-4D97-AF65-F5344CB8AC3E}">
        <p14:creationId xmlns:p14="http://schemas.microsoft.com/office/powerpoint/2010/main" val="1960673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Biological </a:t>
            </a:r>
            <a:r>
              <a:rPr lang="en-GB" b="1" dirty="0" smtClean="0"/>
              <a:t>Therapies</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34939650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ECT (Electro-Convulsive Therapy)</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ECT </a:t>
            </a:r>
            <a:r>
              <a:rPr lang="en-GB" dirty="0"/>
              <a:t>was used in the 1930's for schizophrenia and again in the 1950's for depression.</a:t>
            </a:r>
          </a:p>
          <a:p>
            <a:r>
              <a:rPr lang="en-GB" dirty="0"/>
              <a:t>A small electric current is passed through the brain from two electrodes placed on the temples of the head. These induce a seizure.</a:t>
            </a:r>
          </a:p>
          <a:p>
            <a:pPr lvl="1"/>
            <a:r>
              <a:rPr lang="en-GB" dirty="0"/>
              <a:t>Patients are now given muscle relaxants to stop full body convulsions and only now used for the most serious cases of depression.</a:t>
            </a:r>
          </a:p>
          <a:p>
            <a:pPr lvl="1"/>
            <a:r>
              <a:rPr lang="en-GB" dirty="0"/>
              <a:t>Consent is needed before ECT can be used furthermore ECT is used when drug treatment doesn't seem to work.</a:t>
            </a:r>
          </a:p>
          <a:p>
            <a:endParaRPr lang="en-GB" dirty="0"/>
          </a:p>
        </p:txBody>
      </p:sp>
    </p:spTree>
    <p:extLst>
      <p:ext uri="{BB962C8B-B14F-4D97-AF65-F5344CB8AC3E}">
        <p14:creationId xmlns:p14="http://schemas.microsoft.com/office/powerpoint/2010/main" val="4209804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 of ECT</a:t>
            </a:r>
            <a:endParaRPr lang="en-GB" dirty="0"/>
          </a:p>
        </p:txBody>
      </p:sp>
      <p:sp>
        <p:nvSpPr>
          <p:cNvPr id="3" name="Content Placeholder 2"/>
          <p:cNvSpPr>
            <a:spLocks noGrp="1"/>
          </p:cNvSpPr>
          <p:nvPr>
            <p:ph idx="1"/>
          </p:nvPr>
        </p:nvSpPr>
        <p:spPr/>
        <p:txBody>
          <a:bodyPr>
            <a:normAutofit fontScale="70000" lnSpcReduction="20000"/>
          </a:bodyPr>
          <a:lstStyle/>
          <a:p>
            <a:r>
              <a:rPr lang="en-GB" b="1" dirty="0"/>
              <a:t>Strengths of ECT</a:t>
            </a:r>
          </a:p>
          <a:p>
            <a:r>
              <a:rPr lang="en-GB" dirty="0"/>
              <a:t>ECT can improve a patients quality of life if the treatment works.</a:t>
            </a:r>
          </a:p>
          <a:p>
            <a:r>
              <a:rPr lang="en-GB" dirty="0"/>
              <a:t>It gives the </a:t>
            </a:r>
            <a:r>
              <a:rPr lang="en-GB" dirty="0" smtClean="0"/>
              <a:t>patient </a:t>
            </a:r>
            <a:r>
              <a:rPr lang="en-GB" dirty="0"/>
              <a:t>more control over their mental state, when it works.</a:t>
            </a:r>
          </a:p>
          <a:p>
            <a:r>
              <a:rPr lang="en-GB" dirty="0"/>
              <a:t>It's mostly approved by Doctors and few disapprove of it.</a:t>
            </a:r>
          </a:p>
          <a:p>
            <a:r>
              <a:rPr lang="en-GB" b="1" dirty="0"/>
              <a:t>Weaknesses of ECT</a:t>
            </a:r>
          </a:p>
          <a:p>
            <a:r>
              <a:rPr lang="en-GB" dirty="0"/>
              <a:t>ECT can be extremely painful for the patient and if a muscle relaxant isn't used it can induce full body convulsions.</a:t>
            </a:r>
          </a:p>
          <a:p>
            <a:r>
              <a:rPr lang="en-GB" dirty="0"/>
              <a:t>It doesn't always work for each patient.</a:t>
            </a:r>
          </a:p>
          <a:p>
            <a:r>
              <a:rPr lang="en-GB" dirty="0"/>
              <a:t>ECT requires informed consent but if you are at the point where you </a:t>
            </a:r>
            <a:r>
              <a:rPr lang="en-GB" i="1" dirty="0"/>
              <a:t>need</a:t>
            </a:r>
            <a:r>
              <a:rPr lang="en-GB" dirty="0"/>
              <a:t> to have the treatment to improve your mental state, how exactly can you give informed consent?</a:t>
            </a:r>
          </a:p>
          <a:p>
            <a:endParaRPr lang="en-GB" dirty="0"/>
          </a:p>
        </p:txBody>
      </p:sp>
    </p:spTree>
    <p:extLst>
      <p:ext uri="{BB962C8B-B14F-4D97-AF65-F5344CB8AC3E}">
        <p14:creationId xmlns:p14="http://schemas.microsoft.com/office/powerpoint/2010/main" val="1818417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Drug Therapy</a:t>
            </a:r>
            <a:endParaRPr lang="en-GB" dirty="0"/>
          </a:p>
        </p:txBody>
      </p:sp>
      <p:sp>
        <p:nvSpPr>
          <p:cNvPr id="3" name="Content Placeholder 2"/>
          <p:cNvSpPr>
            <a:spLocks noGrp="1"/>
          </p:cNvSpPr>
          <p:nvPr>
            <p:ph idx="1"/>
          </p:nvPr>
        </p:nvSpPr>
        <p:spPr/>
        <p:txBody>
          <a:bodyPr>
            <a:normAutofit fontScale="62500" lnSpcReduction="20000"/>
          </a:bodyPr>
          <a:lstStyle/>
          <a:p>
            <a:r>
              <a:rPr lang="en-GB" dirty="0"/>
              <a:t>Schizophrenia drugs consist of:</a:t>
            </a:r>
          </a:p>
          <a:p>
            <a:pPr lvl="1"/>
            <a:r>
              <a:rPr lang="en-GB" b="1" dirty="0"/>
              <a:t>Chlorpromazine</a:t>
            </a:r>
            <a:r>
              <a:rPr lang="en-GB" dirty="0"/>
              <a:t> which was originally used as a sedative, </a:t>
            </a:r>
            <a:r>
              <a:rPr lang="en-GB" dirty="0" smtClean="0"/>
              <a:t>It reduces </a:t>
            </a:r>
            <a:r>
              <a:rPr lang="en-GB" dirty="0"/>
              <a:t>the amount of dopamine activity in the brain.</a:t>
            </a:r>
          </a:p>
          <a:p>
            <a:pPr lvl="1"/>
            <a:r>
              <a:rPr lang="en-GB" b="1" dirty="0"/>
              <a:t>Clozapine</a:t>
            </a:r>
            <a:r>
              <a:rPr lang="en-GB" dirty="0"/>
              <a:t> is as </a:t>
            </a:r>
            <a:r>
              <a:rPr lang="en-GB"/>
              <a:t>effective </a:t>
            </a:r>
            <a:r>
              <a:rPr lang="en-GB" smtClean="0"/>
              <a:t>as Chlorpromazine</a:t>
            </a:r>
            <a:r>
              <a:rPr lang="en-GB" dirty="0"/>
              <a:t>, but </a:t>
            </a:r>
            <a:r>
              <a:rPr lang="en-GB" dirty="0" smtClean="0"/>
              <a:t>it reduces</a:t>
            </a:r>
            <a:r>
              <a:rPr lang="en-GB" dirty="0"/>
              <a:t> </a:t>
            </a:r>
            <a:r>
              <a:rPr lang="en-GB" i="1" dirty="0"/>
              <a:t>positive</a:t>
            </a:r>
            <a:r>
              <a:rPr lang="en-GB" dirty="0"/>
              <a:t> and </a:t>
            </a:r>
            <a:r>
              <a:rPr lang="en-GB" i="1" dirty="0"/>
              <a:t>negative</a:t>
            </a:r>
            <a:r>
              <a:rPr lang="en-GB" dirty="0"/>
              <a:t> symptoms by reducing dopamine and serotonin activity in the brain.</a:t>
            </a:r>
          </a:p>
          <a:p>
            <a:r>
              <a:rPr lang="en-GB" dirty="0"/>
              <a:t>Depression drugs consist of:</a:t>
            </a:r>
          </a:p>
          <a:p>
            <a:pPr lvl="1"/>
            <a:r>
              <a:rPr lang="en-GB" dirty="0"/>
              <a:t>Previously, around the 1960's two types of drugs were used for </a:t>
            </a:r>
            <a:r>
              <a:rPr lang="en-GB" dirty="0" smtClean="0"/>
              <a:t>depression</a:t>
            </a:r>
            <a:r>
              <a:rPr lang="en-GB" dirty="0"/>
              <a:t>; </a:t>
            </a:r>
            <a:r>
              <a:rPr lang="en-GB" i="1" dirty="0"/>
              <a:t>MAOIs</a:t>
            </a:r>
            <a:r>
              <a:rPr lang="en-GB" dirty="0"/>
              <a:t> and </a:t>
            </a:r>
            <a:r>
              <a:rPr lang="en-GB" i="1" dirty="0" err="1"/>
              <a:t>Tricyclics</a:t>
            </a:r>
            <a:r>
              <a:rPr lang="en-GB" dirty="0"/>
              <a:t> which work by increasing the levels of serotonin but they had bad side effects which reacted with some food types.</a:t>
            </a:r>
          </a:p>
          <a:p>
            <a:pPr lvl="1"/>
            <a:r>
              <a:rPr lang="en-GB" dirty="0"/>
              <a:t>Currently, </a:t>
            </a:r>
            <a:r>
              <a:rPr lang="en-GB" i="1" dirty="0"/>
              <a:t>SSRIs</a:t>
            </a:r>
            <a:r>
              <a:rPr lang="en-GB" dirty="0"/>
              <a:t> (Selective Serotonin Reuptake Inhibitors) such as Prozac are used to treat depression.</a:t>
            </a:r>
          </a:p>
          <a:p>
            <a:endParaRPr lang="en-GB" dirty="0" smtClean="0"/>
          </a:p>
          <a:p>
            <a:r>
              <a:rPr lang="en-GB" dirty="0" smtClean="0"/>
              <a:t>Possible idea to define Psychiatrist and Psychologist.</a:t>
            </a:r>
          </a:p>
          <a:p>
            <a:r>
              <a:rPr lang="en-GB" dirty="0"/>
              <a:t>Monoamine-oxidase inhibitor (</a:t>
            </a:r>
            <a:r>
              <a:rPr lang="en-GB" b="1" dirty="0"/>
              <a:t>MAOI</a:t>
            </a:r>
            <a:r>
              <a:rPr lang="en-GB" dirty="0"/>
              <a:t>) antidepressants</a:t>
            </a:r>
          </a:p>
        </p:txBody>
      </p:sp>
    </p:spTree>
    <p:extLst>
      <p:ext uri="{BB962C8B-B14F-4D97-AF65-F5344CB8AC3E}">
        <p14:creationId xmlns:p14="http://schemas.microsoft.com/office/powerpoint/2010/main" val="23226793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 of Drug Therapy</a:t>
            </a:r>
            <a:endParaRPr lang="en-GB" dirty="0"/>
          </a:p>
        </p:txBody>
      </p:sp>
      <p:sp>
        <p:nvSpPr>
          <p:cNvPr id="3" name="Content Placeholder 2"/>
          <p:cNvSpPr>
            <a:spLocks noGrp="1"/>
          </p:cNvSpPr>
          <p:nvPr>
            <p:ph idx="1"/>
          </p:nvPr>
        </p:nvSpPr>
        <p:spPr/>
        <p:txBody>
          <a:bodyPr>
            <a:normAutofit fontScale="92500" lnSpcReduction="20000"/>
          </a:bodyPr>
          <a:lstStyle/>
          <a:p>
            <a:r>
              <a:rPr lang="en-GB" b="1" dirty="0"/>
              <a:t>Strengths of Drug Therapy</a:t>
            </a:r>
          </a:p>
          <a:p>
            <a:pPr lvl="1"/>
            <a:r>
              <a:rPr lang="en-GB" dirty="0"/>
              <a:t>Drugs increase the amount of serotonin levels in the body.</a:t>
            </a:r>
          </a:p>
          <a:p>
            <a:r>
              <a:rPr lang="en-GB" b="1" dirty="0"/>
              <a:t>Weaknesses of Drug Therapy</a:t>
            </a:r>
          </a:p>
          <a:p>
            <a:pPr lvl="1"/>
            <a:r>
              <a:rPr lang="en-GB" dirty="0"/>
              <a:t>Older drugs can give certain patients heart and digestive problems.</a:t>
            </a:r>
          </a:p>
          <a:p>
            <a:pPr lvl="1"/>
            <a:r>
              <a:rPr lang="en-GB" dirty="0"/>
              <a:t>Patients can become addicted to the drugs and when they "come off" of the treatment they can relapse into their previous state.</a:t>
            </a:r>
          </a:p>
          <a:p>
            <a:pPr lvl="1"/>
            <a:r>
              <a:rPr lang="en-GB" dirty="0"/>
              <a:t>Can be expensive depending on how abundant the drug is usually.</a:t>
            </a:r>
          </a:p>
          <a:p>
            <a:endParaRPr lang="en-GB" dirty="0"/>
          </a:p>
        </p:txBody>
      </p:sp>
    </p:spTree>
    <p:extLst>
      <p:ext uri="{BB962C8B-B14F-4D97-AF65-F5344CB8AC3E}">
        <p14:creationId xmlns:p14="http://schemas.microsoft.com/office/powerpoint/2010/main" val="21794379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Outline and evaluate the biological approach to psychopathology.</a:t>
            </a:r>
          </a:p>
        </p:txBody>
      </p:sp>
    </p:spTree>
    <p:extLst>
      <p:ext uri="{BB962C8B-B14F-4D97-AF65-F5344CB8AC3E}">
        <p14:creationId xmlns:p14="http://schemas.microsoft.com/office/powerpoint/2010/main" val="4018636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55000" lnSpcReduction="20000"/>
          </a:bodyPr>
          <a:lstStyle/>
          <a:p>
            <a:r>
              <a:rPr lang="en-GB" dirty="0"/>
              <a:t>AO1: The key features of the biological approach to psychopathology are that disorders have an organic or physical cause. The focus of this approach is on genetics, neurotransmitters, neurophysiology, neuroanatomy etc. This approach argues that mental disorders are related to the physical structure and functioning of the brain. Description of relevant biological therapies can receive credit, but an answer that focuses solely on therapies will be limited to basic. </a:t>
            </a:r>
            <a:endParaRPr lang="en-GB" dirty="0" smtClean="0"/>
          </a:p>
          <a:p>
            <a:r>
              <a:rPr lang="en-GB" dirty="0" smtClean="0"/>
              <a:t>AO2</a:t>
            </a:r>
            <a:r>
              <a:rPr lang="en-GB" dirty="0"/>
              <a:t>: Evaluation of the approach could be through research that supports these different causes, evidence from the use of therapies, or by consideration of disorders that do not seem to have organic causes and can be better explained by other approaches. The approach can also be criticised for ignoring environmental and developmental influences and alternative approaches can be used to elaborate this problem. Strengths of this approach include its testability via neuroscience research, evidence for genetic and neurotransmitter involvement in conditions such as schizophrenia. </a:t>
            </a:r>
            <a:endParaRPr lang="en-GB" dirty="0" smtClean="0"/>
          </a:p>
          <a:p>
            <a:r>
              <a:rPr lang="en-GB" dirty="0" smtClean="0"/>
              <a:t>Answers </a:t>
            </a:r>
            <a:r>
              <a:rPr lang="en-GB" dirty="0"/>
              <a:t>which make no reference to psychopathology (while unlikely) will be limited to Basic marks.</a:t>
            </a:r>
          </a:p>
        </p:txBody>
      </p:sp>
    </p:spTree>
    <p:extLst>
      <p:ext uri="{BB962C8B-B14F-4D97-AF65-F5344CB8AC3E}">
        <p14:creationId xmlns:p14="http://schemas.microsoft.com/office/powerpoint/2010/main" val="2077247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864</Words>
  <Application>Microsoft Office PowerPoint</Application>
  <PresentationFormat>On-screen Show (4:3)</PresentationFormat>
  <Paragraphs>67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 The biological approach to psychopathology</vt:lpstr>
      <vt:lpstr>Biological Approach</vt:lpstr>
      <vt:lpstr>Strengths</vt:lpstr>
      <vt:lpstr>Weakness</vt:lpstr>
      <vt:lpstr>Talk</vt:lpstr>
      <vt:lpstr>Genetics</vt:lpstr>
      <vt:lpstr>Biochemical</vt:lpstr>
      <vt:lpstr>Infections/Viruses</vt:lpstr>
      <vt:lpstr>Biological Therapies</vt:lpstr>
      <vt:lpstr>ECT (Electro-Convulsive Therapy)</vt:lpstr>
      <vt:lpstr>Evaluation of ECT</vt:lpstr>
      <vt:lpstr>Drug Therapy</vt:lpstr>
      <vt:lpstr>Evaluation of Drug Therapy</vt:lpstr>
      <vt:lpstr>Question</vt:lpstr>
      <vt:lpstr>Answer</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 biological approach to psychopathology</dc:title>
  <dc:creator>Stanyer, Richard  (Staff)</dc:creator>
  <cp:lastModifiedBy>Stanyer, Richard  (Staff)</cp:lastModifiedBy>
  <cp:revision>18</cp:revision>
  <dcterms:created xsi:type="dcterms:W3CDTF">2015-03-03T17:20:02Z</dcterms:created>
  <dcterms:modified xsi:type="dcterms:W3CDTF">2015-03-09T22:53:01Z</dcterms:modified>
</cp:coreProperties>
</file>